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74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21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30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956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435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4044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396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746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356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90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575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03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139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6441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547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42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536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8F0FA-503B-447F-A02E-6BF1D880434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EE7185-A582-4542-8FF0-969B3F80C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34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/>
          <a:lstStyle/>
          <a:p>
            <a:r>
              <a:rPr lang="nl-BE" sz="3600" dirty="0">
                <a:solidFill>
                  <a:srgbClr val="C00000"/>
                </a:solidFill>
              </a:rPr>
              <a:t>Klasinformatie</a:t>
            </a:r>
            <a:br>
              <a:rPr lang="nl-BE" dirty="0">
                <a:solidFill>
                  <a:srgbClr val="FF0000"/>
                </a:solidFill>
              </a:rPr>
            </a:br>
            <a:r>
              <a:rPr lang="nl-BE" dirty="0">
                <a:solidFill>
                  <a:srgbClr val="FF0000"/>
                </a:solidFill>
              </a:rPr>
              <a:t> Welkom in 3KA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1885324"/>
            <a:ext cx="3015546" cy="1824608"/>
          </a:xfrm>
        </p:spPr>
        <p:txBody>
          <a:bodyPr/>
          <a:lstStyle/>
          <a:p>
            <a:pPr algn="l"/>
            <a:r>
              <a:rPr lang="nl-BE" sz="2400" dirty="0">
                <a:solidFill>
                  <a:srgbClr val="002060"/>
                </a:solidFill>
              </a:rPr>
              <a:t>Juf Annelie</a:t>
            </a:r>
          </a:p>
          <a:p>
            <a:pPr algn="l"/>
            <a:r>
              <a:rPr lang="nl-BE" sz="18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Aanwezig op: </a:t>
            </a:r>
            <a:r>
              <a:rPr lang="nl-BE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maandag, dinsdag, woensdag en donderdag</a:t>
            </a:r>
          </a:p>
          <a:p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73016"/>
            <a:ext cx="1651789" cy="24791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860032" y="1885324"/>
            <a:ext cx="3235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2060"/>
                </a:solidFill>
              </a:rPr>
              <a:t>Juf Inge</a:t>
            </a:r>
          </a:p>
          <a:p>
            <a:r>
              <a:rPr lang="nl-BE" u="sng" dirty="0">
                <a:solidFill>
                  <a:srgbClr val="0070C0"/>
                </a:solidFill>
                <a:latin typeface="Comic Sans MS" panose="030F0702030302020204" pitchFamily="66" charset="0"/>
              </a:rPr>
              <a:t>Aanwezig op </a:t>
            </a:r>
            <a:r>
              <a:rPr lang="nl-BE" dirty="0">
                <a:solidFill>
                  <a:srgbClr val="0070C0"/>
                </a:solidFill>
                <a:latin typeface="Comic Sans MS" panose="030F0702030302020204" pitchFamily="66" charset="0"/>
              </a:rPr>
              <a:t>: vrijdag</a:t>
            </a:r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17712" y="6165304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Comic Sans MS" panose="030F0702030302020204" pitchFamily="66" charset="0"/>
              </a:rPr>
              <a:t>annelie.bursens@hartencollege.be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5486">
            <a:off x="1835696" y="248516"/>
            <a:ext cx="1503610" cy="150361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860032" y="6165304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Comic Sans MS" panose="030F0702030302020204" pitchFamily="66" charset="0"/>
              </a:rPr>
              <a:t>inge.goesens@hartencollege.be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0719C4A-4596-271C-67C4-C189EC1CA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714" y="3573016"/>
            <a:ext cx="2230659" cy="235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9070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151620" y="281556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DAGINDELING:</a:t>
            </a:r>
          </a:p>
          <a:p>
            <a:r>
              <a:rPr lang="nl-BE" dirty="0">
                <a:latin typeface="Comic Sans MS" panose="030F0702030302020204" pitchFamily="66" charset="0"/>
              </a:rPr>
              <a:t>Start schooldag: 8u15 opvang in klas – start 8.30u</a:t>
            </a:r>
          </a:p>
          <a:p>
            <a:r>
              <a:rPr lang="nl-BE" dirty="0">
                <a:latin typeface="Comic Sans MS" panose="030F0702030302020204" pitchFamily="66" charset="0"/>
              </a:rPr>
              <a:t>1°Speeltijd:10.10u - 10.25u</a:t>
            </a:r>
          </a:p>
          <a:p>
            <a:r>
              <a:rPr lang="nl-BE" dirty="0">
                <a:latin typeface="Comic Sans MS" panose="030F0702030302020204" pitchFamily="66" charset="0"/>
              </a:rPr>
              <a:t>Middagpauze: 12u20u – 13u20u</a:t>
            </a:r>
          </a:p>
          <a:p>
            <a:r>
              <a:rPr lang="nl-BE" dirty="0">
                <a:latin typeface="Comic Sans MS" panose="030F0702030302020204" pitchFamily="66" charset="0"/>
              </a:rPr>
              <a:t>Einde schooldag: 15.00u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33810"/>
            <a:ext cx="720080" cy="72008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511958" y="2153890"/>
            <a:ext cx="29431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OPVANG BETALEND: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Comic Sans MS" panose="030F0702030302020204" pitchFamily="66" charset="0"/>
              </a:rPr>
              <a:t>Van 7.00u tot 8.00u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Comic Sans MS" panose="030F0702030302020204" pitchFamily="66" charset="0"/>
              </a:rPr>
              <a:t>Van 15.30u tot 18.00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939213" y="3025510"/>
            <a:ext cx="40324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TOILLETMOMENTEN:</a:t>
            </a:r>
          </a:p>
          <a:p>
            <a:r>
              <a:rPr lang="nl-BE" sz="1600" dirty="0">
                <a:latin typeface="Comic Sans MS" panose="030F0702030302020204" pitchFamily="66" charset="0"/>
              </a:rPr>
              <a:t>Worden er voldoende voorzien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84" y="3053469"/>
            <a:ext cx="677644" cy="677644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2411760" y="4050731"/>
            <a:ext cx="56166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HEEN- EN –WEER- MAPJE: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Infobriefjes</a:t>
            </a:r>
            <a:r>
              <a:rPr lang="nl-BE" sz="1600" dirty="0">
                <a:latin typeface="Comic Sans MS" panose="030F0702030302020204" pitchFamily="66" charset="0"/>
              </a:rPr>
              <a:t> worden meegegeven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Comic Sans MS" panose="030F0702030302020204" pitchFamily="66" charset="0"/>
              </a:rPr>
              <a:t>Volg </a:t>
            </a:r>
            <a:r>
              <a:rPr lang="nl-B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ook info via Smart of de website </a:t>
            </a:r>
            <a:r>
              <a:rPr lang="nl-BE" sz="1600" dirty="0">
                <a:latin typeface="Comic Sans MS" panose="030F0702030302020204" pitchFamily="66" charset="0"/>
              </a:rPr>
              <a:t>!!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Comic Sans MS" panose="030F0702030302020204" pitchFamily="66" charset="0"/>
              </a:rPr>
              <a:t>Wie vragen heeft voor de juf kan via deze weg een briefje schrijven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Comic Sans MS" panose="030F0702030302020204" pitchFamily="66" charset="0"/>
              </a:rPr>
              <a:t>Adres CLB te vinden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Evt. Geld: steeds in </a:t>
            </a:r>
            <a:r>
              <a:rPr lang="nl-B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genaamtekende</a:t>
            </a:r>
            <a:r>
              <a:rPr lang="nl-B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envelop + bedrag</a:t>
            </a:r>
            <a:endParaRPr lang="nl-BE" sz="1600" dirty="0">
              <a:latin typeface="Comic Sans MS" panose="030F0702030302020204" pitchFamily="66" charset="0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630691"/>
            <a:ext cx="675020" cy="6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4475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95536" y="188640"/>
            <a:ext cx="784887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VERLOOP VAN ONZE DAG:</a:t>
            </a:r>
          </a:p>
          <a:p>
            <a:endParaRPr lang="nl-BE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solidFill>
                  <a:srgbClr val="92D050"/>
                </a:solidFill>
              </a:rPr>
              <a:t>Jassen</a:t>
            </a:r>
            <a:r>
              <a:rPr lang="nl-BE" sz="1600" dirty="0"/>
              <a:t>          boven aan de klas  en </a:t>
            </a:r>
            <a:r>
              <a:rPr lang="nl-BE" sz="1600" dirty="0">
                <a:solidFill>
                  <a:srgbClr val="92D050"/>
                </a:solidFill>
              </a:rPr>
              <a:t>boekentassen in </a:t>
            </a:r>
            <a:endParaRPr lang="nl-BE" sz="1600" dirty="0"/>
          </a:p>
          <a:p>
            <a:r>
              <a:rPr lang="nl-BE" sz="1600" dirty="0"/>
              <a:t>     het boekentassenrek aan de inkomdeur of witte kast (zie symbool vlinder) in de  </a:t>
            </a:r>
          </a:p>
          <a:p>
            <a:r>
              <a:rPr lang="nl-BE" sz="1600" dirty="0"/>
              <a:t>     speelzaal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solidFill>
                  <a:srgbClr val="92D050"/>
                </a:solidFill>
              </a:rPr>
              <a:t>Onthaal</a:t>
            </a:r>
            <a:r>
              <a:rPr lang="nl-BE" sz="1600" dirty="0"/>
              <a:t> bestaat uit: 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1600" dirty="0">
                <a:solidFill>
                  <a:schemeClr val="accent3"/>
                </a:solidFill>
              </a:rPr>
              <a:t>onze aanwezigheden</a:t>
            </a:r>
            <a:r>
              <a:rPr lang="nl-BE" sz="1600" dirty="0"/>
              <a:t> registreren: kleuters nemen eigen symbool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1600" dirty="0">
                <a:solidFill>
                  <a:schemeClr val="accent3"/>
                </a:solidFill>
              </a:rPr>
              <a:t>Kindje van de dag</a:t>
            </a:r>
            <a:r>
              <a:rPr lang="nl-BE" sz="1600" dirty="0"/>
              <a:t>: mag alle taakjes uitvoeren (zelfstandigheid bevorderen)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1600" dirty="0">
                <a:solidFill>
                  <a:schemeClr val="accent3"/>
                </a:solidFill>
              </a:rPr>
              <a:t>Dag van de week </a:t>
            </a:r>
            <a:r>
              <a:rPr lang="nl-BE" sz="1600" dirty="0"/>
              <a:t>bepalen en correct benoemen(tijdsbesef stimuleren)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1600" dirty="0">
                <a:solidFill>
                  <a:schemeClr val="accent3"/>
                </a:solidFill>
              </a:rPr>
              <a:t>Het weer </a:t>
            </a:r>
            <a:r>
              <a:rPr lang="nl-BE" sz="1600" dirty="0"/>
              <a:t>bepalen en correct benoemen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1600" dirty="0">
                <a:solidFill>
                  <a:schemeClr val="accent3"/>
                </a:solidFill>
              </a:rPr>
              <a:t>Scheurkalender:</a:t>
            </a:r>
            <a:r>
              <a:rPr lang="nl-BE" sz="1600" dirty="0"/>
              <a:t> cijfers herkennen en benoemen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1600" dirty="0">
                <a:solidFill>
                  <a:schemeClr val="accent3"/>
                </a:solidFill>
              </a:rPr>
              <a:t>Gebed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1600" dirty="0" err="1">
                <a:solidFill>
                  <a:schemeClr val="accent3"/>
                </a:solidFill>
              </a:rPr>
              <a:t>Daglijn</a:t>
            </a:r>
            <a:r>
              <a:rPr lang="nl-BE" sz="1600" dirty="0">
                <a:solidFill>
                  <a:schemeClr val="accent3"/>
                </a:solidFill>
              </a:rPr>
              <a:t>:</a:t>
            </a:r>
            <a:r>
              <a:rPr lang="nl-BE" sz="1600" dirty="0"/>
              <a:t> overlopen van de activiteiten die dag (tijdsbesef stimuleren)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1600" dirty="0">
                <a:solidFill>
                  <a:schemeClr val="accent3"/>
                </a:solidFill>
              </a:rPr>
              <a:t>Takenbord</a:t>
            </a:r>
            <a:r>
              <a:rPr lang="nl-BE" sz="1600" dirty="0"/>
              <a:t> : </a:t>
            </a:r>
            <a:r>
              <a:rPr lang="nl-BE" sz="1600" dirty="0" err="1"/>
              <a:t>kls</a:t>
            </a:r>
            <a:r>
              <a:rPr lang="nl-BE" sz="1600" dirty="0"/>
              <a:t> hebben taakjes vb.: vegen , vuilbak legen,…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1600" dirty="0">
                <a:solidFill>
                  <a:schemeClr val="accent3"/>
                </a:solidFill>
              </a:rPr>
              <a:t>Keuzebord</a:t>
            </a:r>
            <a:r>
              <a:rPr lang="nl-BE" sz="1600" dirty="0"/>
              <a:t> aanbrengen: juf brengt verschillende keuzehoeken aan op het bord -&gt; </a:t>
            </a:r>
            <a:r>
              <a:rPr lang="nl-BE" sz="1600" dirty="0" err="1"/>
              <a:t>kls</a:t>
            </a:r>
            <a:r>
              <a:rPr lang="nl-BE" sz="1600" dirty="0"/>
              <a:t>. brengen hun symbool aan in de hoek naar keuze -&gt; in de 3° kleuterklas wordt er ook al verwacht dat ze iets langer in een zelfde hoek kunnen werken of spelen(zelfstandigheid bevorderen)</a:t>
            </a:r>
          </a:p>
          <a:p>
            <a:r>
              <a:rPr lang="nl-BE" sz="1600" dirty="0"/>
              <a:t>      -&gt; op het keuzebord zien </a:t>
            </a:r>
            <a:r>
              <a:rPr lang="nl-BE" sz="1600" dirty="0" err="1"/>
              <a:t>kls</a:t>
            </a:r>
            <a:r>
              <a:rPr lang="nl-BE" sz="1600" dirty="0"/>
              <a:t>. ook hoeveel </a:t>
            </a:r>
            <a:r>
              <a:rPr lang="nl-BE" sz="1600" dirty="0" err="1"/>
              <a:t>kls</a:t>
            </a:r>
            <a:r>
              <a:rPr lang="nl-BE" sz="1600" dirty="0"/>
              <a:t>. in die hoek mogen  </a:t>
            </a:r>
          </a:p>
          <a:p>
            <a:r>
              <a:rPr lang="nl-BE" sz="1600" dirty="0"/>
              <a:t>          (telvaardigheden stimuleren</a:t>
            </a:r>
          </a:p>
          <a:p>
            <a:r>
              <a:rPr lang="nl-BE" sz="1600" dirty="0"/>
              <a:t>-&gt; in alle soorten activiteiten die aan bod komen in de klas, proberen we heel wat facetten van de ontwikkeling van het kind te bevorderen:</a:t>
            </a:r>
          </a:p>
          <a:p>
            <a:pPr marL="342900" indent="-342900">
              <a:buFont typeface="+mj-lt"/>
              <a:buAutoNum type="alphaLcParenR"/>
            </a:pPr>
            <a:r>
              <a:rPr lang="nl-BE" sz="1600" dirty="0"/>
              <a:t>Taalontwikkeling</a:t>
            </a:r>
          </a:p>
          <a:p>
            <a:pPr marL="342900" indent="-342900">
              <a:buFont typeface="+mj-lt"/>
              <a:buAutoNum type="alphaLcParenR"/>
            </a:pPr>
            <a:r>
              <a:rPr lang="nl-BE" sz="1600" dirty="0"/>
              <a:t>Wiskundig inzicht</a:t>
            </a:r>
          </a:p>
          <a:p>
            <a:pPr marL="342900" indent="-342900">
              <a:buFont typeface="+mj-lt"/>
              <a:buAutoNum type="alphaLcParenR"/>
            </a:pPr>
            <a:r>
              <a:rPr lang="nl-BE" sz="1600" dirty="0"/>
              <a:t>Muzische en expressieve ontwikkeling</a:t>
            </a:r>
          </a:p>
          <a:p>
            <a:pPr marL="342900" indent="-342900">
              <a:buFont typeface="+mj-lt"/>
              <a:buAutoNum type="alphaLcParenR"/>
            </a:pPr>
            <a:r>
              <a:rPr lang="nl-BE" sz="1600" dirty="0"/>
              <a:t>Fijn motorische ontwikkeling, zelfstandig functioneren,….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620688"/>
            <a:ext cx="475529" cy="4755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76672"/>
            <a:ext cx="524301" cy="52430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413" y="2564904"/>
            <a:ext cx="603556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3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51520" y="116632"/>
            <a:ext cx="770485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b="1" dirty="0">
                <a:solidFill>
                  <a:srgbClr val="92D050"/>
                </a:solidFill>
              </a:rPr>
              <a:t>1° speeltijd</a:t>
            </a:r>
            <a:r>
              <a:rPr lang="nl-BE" b="1" dirty="0">
                <a:solidFill>
                  <a:srgbClr val="92D050"/>
                </a:solidFill>
              </a:rPr>
              <a:t>:</a:t>
            </a:r>
          </a:p>
          <a:p>
            <a:r>
              <a:rPr lang="nl-BE" b="1" dirty="0">
                <a:solidFill>
                  <a:srgbClr val="92D050"/>
                </a:solidFill>
              </a:rPr>
              <a:t>     </a:t>
            </a:r>
            <a:r>
              <a:rPr lang="nl-BE" sz="1600" dirty="0">
                <a:latin typeface="Comic Sans MS" panose="030F0702030302020204" pitchFamily="66" charset="0"/>
              </a:rPr>
              <a:t> water            + fruit                   </a:t>
            </a:r>
            <a:r>
              <a:rPr lang="nl-B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Woensdag = enkel fruit !!</a:t>
            </a:r>
          </a:p>
          <a:p>
            <a:endParaRPr lang="nl-BE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b="1" dirty="0">
                <a:solidFill>
                  <a:srgbClr val="92D050"/>
                </a:solidFill>
              </a:rPr>
              <a:t>Begeleide activiteit:</a:t>
            </a:r>
          </a:p>
          <a:p>
            <a:r>
              <a:rPr lang="nl-BE" sz="1600" dirty="0"/>
              <a:t>     Kan zijn :Taal, wiskundig, knutselen, drama,…</a:t>
            </a:r>
          </a:p>
          <a:p>
            <a:endParaRPr lang="nl-BE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b="1" dirty="0">
                <a:solidFill>
                  <a:srgbClr val="92D050"/>
                </a:solidFill>
              </a:rPr>
              <a:t>Middagpauze + speeltijd:</a:t>
            </a:r>
          </a:p>
          <a:p>
            <a:r>
              <a:rPr lang="nl-BE" sz="1600" dirty="0"/>
              <a:t>     We </a:t>
            </a:r>
            <a:r>
              <a:rPr lang="nl-BE" sz="1600" dirty="0">
                <a:solidFill>
                  <a:srgbClr val="FF0000"/>
                </a:solidFill>
              </a:rPr>
              <a:t>eten in de klas!! </a:t>
            </a:r>
          </a:p>
          <a:p>
            <a:r>
              <a:rPr lang="nl-BE" sz="1600" dirty="0"/>
              <a:t>     Geef voldoende </a:t>
            </a:r>
            <a:r>
              <a:rPr lang="nl-BE" sz="1600" dirty="0">
                <a:solidFill>
                  <a:srgbClr val="FF0000"/>
                </a:solidFill>
              </a:rPr>
              <a:t>boterhammen</a:t>
            </a:r>
            <a:r>
              <a:rPr lang="nl-BE" sz="1600" dirty="0"/>
              <a:t>          mee + </a:t>
            </a:r>
            <a:r>
              <a:rPr lang="nl-BE" sz="1600" dirty="0">
                <a:solidFill>
                  <a:srgbClr val="FF0000"/>
                </a:solidFill>
              </a:rPr>
              <a:t>water</a:t>
            </a:r>
            <a:r>
              <a:rPr lang="nl-BE" sz="1600" dirty="0"/>
              <a:t>           van thuis!</a:t>
            </a:r>
          </a:p>
          <a:p>
            <a:r>
              <a:rPr lang="nl-BE" sz="1600" dirty="0"/>
              <a:t>     </a:t>
            </a:r>
            <a:r>
              <a:rPr lang="nl-BE" sz="1600" dirty="0">
                <a:solidFill>
                  <a:srgbClr val="FF0000"/>
                </a:solidFill>
              </a:rPr>
              <a:t>Geen</a:t>
            </a:r>
            <a:r>
              <a:rPr lang="nl-BE" sz="1600" dirty="0"/>
              <a:t> Warme maaltijden meer          </a:t>
            </a:r>
          </a:p>
          <a:p>
            <a:endParaRPr lang="nl-BE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b="1" dirty="0">
                <a:solidFill>
                  <a:srgbClr val="92D050"/>
                </a:solidFill>
              </a:rPr>
              <a:t>Begeleide activiteit</a:t>
            </a:r>
            <a:r>
              <a:rPr lang="nl-BE" sz="1600" dirty="0">
                <a:solidFill>
                  <a:srgbClr val="92D050"/>
                </a:solidFill>
              </a:rPr>
              <a:t>:</a:t>
            </a:r>
          </a:p>
          <a:p>
            <a:r>
              <a:rPr lang="nl-BE" sz="1600" dirty="0"/>
              <a:t>     Kan zijn :Taal, wiskundig, knutselen, drama,…</a:t>
            </a:r>
          </a:p>
          <a:p>
            <a:endParaRPr lang="nl-BE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b="1" dirty="0">
                <a:solidFill>
                  <a:srgbClr val="92D050"/>
                </a:solidFill>
              </a:rPr>
              <a:t>Keuzehoeken:</a:t>
            </a:r>
          </a:p>
          <a:p>
            <a:r>
              <a:rPr lang="nl-BE" sz="1600" dirty="0"/>
              <a:t>     </a:t>
            </a:r>
            <a:r>
              <a:rPr lang="nl-BE" sz="1600" dirty="0" err="1"/>
              <a:t>kls</a:t>
            </a:r>
            <a:r>
              <a:rPr lang="nl-BE" sz="1600" dirty="0"/>
              <a:t>. spelen in verrijkte hoeken binnen thema</a:t>
            </a:r>
          </a:p>
          <a:p>
            <a:endParaRPr lang="nl-BE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b="1" dirty="0">
                <a:solidFill>
                  <a:srgbClr val="92D050"/>
                </a:solidFill>
              </a:rPr>
              <a:t>Verhaal:</a:t>
            </a:r>
          </a:p>
          <a:p>
            <a:r>
              <a:rPr lang="nl-BE" sz="1600" dirty="0">
                <a:solidFill>
                  <a:srgbClr val="92D050"/>
                </a:solidFill>
              </a:rPr>
              <a:t>     </a:t>
            </a:r>
            <a:r>
              <a:rPr lang="nl-BE" sz="1600" dirty="0"/>
              <a:t>We sluiten de dag vaak af met een verhaal of een kort spelletje</a:t>
            </a:r>
          </a:p>
          <a:p>
            <a:endParaRPr lang="nl-BE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b="1" dirty="0">
                <a:solidFill>
                  <a:srgbClr val="92D050"/>
                </a:solidFill>
              </a:rPr>
              <a:t>Einde dag:</a:t>
            </a:r>
          </a:p>
          <a:p>
            <a:r>
              <a:rPr lang="nl-BE" sz="1600" dirty="0"/>
              <a:t>     Boekentas maken</a:t>
            </a:r>
          </a:p>
          <a:p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59" y="2453849"/>
            <a:ext cx="423688" cy="42368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32988"/>
            <a:ext cx="442827" cy="44282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2013226"/>
            <a:ext cx="408467" cy="41456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1988840"/>
            <a:ext cx="445047" cy="43895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13" y="5229200"/>
            <a:ext cx="465170" cy="46517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89" y="516491"/>
            <a:ext cx="475820" cy="47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9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539552" y="332656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TURNEN: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solidFill>
                  <a:srgbClr val="FF0000"/>
                </a:solidFill>
              </a:rPr>
              <a:t> maandag  en   vrijdag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/>
              <a:t>Voorzie gemakkelijke kledij die dagen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/>
              <a:t>Witte turnpantoffels (deze blijven op school)</a:t>
            </a:r>
          </a:p>
          <a:p>
            <a:endParaRPr lang="en-US" sz="1600" dirty="0"/>
          </a:p>
        </p:txBody>
      </p:sp>
      <p:sp>
        <p:nvSpPr>
          <p:cNvPr id="7" name="Tekstvak 6"/>
          <p:cNvSpPr txBox="1"/>
          <p:nvPr/>
        </p:nvSpPr>
        <p:spPr>
          <a:xfrm>
            <a:off x="2268495" y="2473526"/>
            <a:ext cx="49685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ZWEMMEN: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/>
              <a:t>GAAT NIET DOOR DIT JAAR WEGENS verbouwingen zwembad !!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83568" y="3861048"/>
            <a:ext cx="47525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INTEGRATIEMOMENTEN:</a:t>
            </a:r>
          </a:p>
          <a:p>
            <a:r>
              <a:rPr lang="nl-BE" sz="1600" dirty="0"/>
              <a:t>Dit zijn uitwisselprojecten met het 1° leerjaar -&gt; doel kennismaken met 1° leerjaar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/>
              <a:t>Kan zijn: uitstap, voorstelling, naar kermis, </a:t>
            </a:r>
            <a:r>
              <a:rPr lang="nl-BE" sz="1600" dirty="0" err="1"/>
              <a:t>spelcarrousellen</a:t>
            </a:r>
            <a:r>
              <a:rPr lang="nl-BE" sz="1600" dirty="0"/>
              <a:t>, na </a:t>
            </a:r>
            <a:r>
              <a:rPr lang="nl-BE" sz="1600" dirty="0" err="1"/>
              <a:t>pasen</a:t>
            </a:r>
            <a:r>
              <a:rPr lang="nl-BE" sz="1600" dirty="0"/>
              <a:t> op speelplaats van 1° </a:t>
            </a:r>
            <a:r>
              <a:rPr lang="nl-BE" sz="1600" dirty="0" err="1"/>
              <a:t>lj</a:t>
            </a:r>
            <a:r>
              <a:rPr lang="nl-BE" sz="1600" dirty="0"/>
              <a:t>. Spelen,…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/>
              <a:t>Activiteiten worden op tijd medegedeeld</a:t>
            </a:r>
          </a:p>
          <a:p>
            <a:endParaRPr lang="en-US" sz="16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35" y="4502704"/>
            <a:ext cx="1001697" cy="10016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76872"/>
            <a:ext cx="1008863" cy="10088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48680"/>
            <a:ext cx="827175" cy="8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9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27584" y="476672"/>
            <a:ext cx="633670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MAPPEN: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Comic Sans MS" panose="030F0702030302020204" pitchFamily="66" charset="0"/>
              </a:rPr>
              <a:t>Liedjes zullen via Smart meegegeven worden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Comic Sans MS" panose="030F0702030302020204" pitchFamily="66" charset="0"/>
              </a:rPr>
              <a:t>De verplichte werkjes = “de </a:t>
            </a:r>
            <a:r>
              <a:rPr lang="nl-B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moetjes</a:t>
            </a:r>
            <a:r>
              <a:rPr lang="nl-BE" sz="1600" dirty="0">
                <a:latin typeface="Comic Sans MS" panose="030F0702030302020204" pitchFamily="66" charset="0"/>
              </a:rPr>
              <a:t>” zullen in de werkmap verzameld worden en soms meegegeven worden. </a:t>
            </a:r>
          </a:p>
          <a:p>
            <a:r>
              <a:rPr lang="nl-BE" sz="1600" dirty="0">
                <a:latin typeface="Comic Sans MS" panose="030F0702030302020204" pitchFamily="66" charset="0"/>
              </a:rPr>
              <a:t>     -&gt; het is de bedoeling dat die steeds </a:t>
            </a:r>
            <a:r>
              <a:rPr lang="nl-B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MET DE INHOUD erin  </a:t>
            </a:r>
          </a:p>
          <a:p>
            <a:r>
              <a:rPr lang="nl-B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terug naar school </a:t>
            </a:r>
            <a:r>
              <a:rPr lang="nl-BE" sz="1600" dirty="0">
                <a:latin typeface="Comic Sans MS" panose="030F0702030302020204" pitchFamily="66" charset="0"/>
              </a:rPr>
              <a:t>komt !!!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Comic Sans MS" panose="030F0702030302020204" pitchFamily="66" charset="0"/>
              </a:rPr>
              <a:t>Knutselzakken : verzamelen van de knutselwerkjes en worden ook tijdig meegegeven . De </a:t>
            </a:r>
            <a:r>
              <a:rPr lang="nl-B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knutselwerkjes</a:t>
            </a:r>
            <a:r>
              <a:rPr lang="nl-BE" sz="1600" dirty="0">
                <a:latin typeface="Comic Sans MS" panose="030F0702030302020204" pitchFamily="66" charset="0"/>
              </a:rPr>
              <a:t> mag je dan </a:t>
            </a:r>
            <a:r>
              <a:rPr lang="nl-B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thuis houden</a:t>
            </a:r>
          </a:p>
          <a:p>
            <a:endParaRPr lang="nl-BE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419872" y="2924944"/>
            <a:ext cx="5616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OUDERCONTACTEN: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Comic Sans MS" panose="030F0702030302020204" pitchFamily="66" charset="0"/>
              </a:rPr>
              <a:t>Week van 4 november’24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Comic Sans MS" panose="030F0702030302020204" pitchFamily="66" charset="0"/>
              </a:rPr>
              <a:t>Week van 16 juni ‘24</a:t>
            </a:r>
          </a:p>
          <a:p>
            <a:r>
              <a:rPr lang="nl-BE" sz="1600" dirty="0">
                <a:latin typeface="Comic Sans MS" panose="030F0702030302020204" pitchFamily="66" charset="0"/>
              </a:rPr>
              <a:t>-&gt; uitnodigingen volgen nog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141" y="1249709"/>
            <a:ext cx="793028" cy="7930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284984"/>
            <a:ext cx="783680" cy="78368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27584" y="4537874"/>
            <a:ext cx="46805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Verjaardagen</a:t>
            </a:r>
            <a:r>
              <a:rPr lang="nl-BE" dirty="0"/>
              <a:t>:</a:t>
            </a:r>
          </a:p>
          <a:p>
            <a:r>
              <a:rPr lang="nl-BE" sz="1600" dirty="0">
                <a:latin typeface="Comic Sans MS" panose="030F0702030302020204" pitchFamily="66" charset="0"/>
              </a:rPr>
              <a:t>enkel cake / </a:t>
            </a:r>
            <a:r>
              <a:rPr lang="nl-BE" sz="1600" dirty="0" err="1">
                <a:latin typeface="Comic Sans MS" panose="030F0702030302020204" pitchFamily="66" charset="0"/>
              </a:rPr>
              <a:t>cupcake</a:t>
            </a:r>
            <a:r>
              <a:rPr lang="nl-BE" sz="1600" dirty="0">
                <a:latin typeface="Comic Sans MS" panose="030F0702030302020204" pitchFamily="66" charset="0"/>
              </a:rPr>
              <a:t> meebrengen -&gt; zonder chocolade of slagroom aub</a:t>
            </a:r>
          </a:p>
          <a:p>
            <a:r>
              <a:rPr lang="nl-BE" sz="1600" dirty="0">
                <a:latin typeface="Comic Sans MS" panose="030F0702030302020204" pitchFamily="66" charset="0"/>
              </a:rPr>
              <a:t>We vieren enkel met zingen en een kroon, spelletjes en onze robotmuis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493883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14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E6A30-5D8F-E12C-ECEA-F4EFFB6AF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44016"/>
            <a:ext cx="7344816" cy="731168"/>
          </a:xfrm>
        </p:spPr>
        <p:txBody>
          <a:bodyPr>
            <a:normAutofit fontScale="90000"/>
          </a:bodyPr>
          <a:lstStyle/>
          <a:p>
            <a:r>
              <a:rPr lang="nl-BE" dirty="0"/>
              <a:t>Belangrijke info + data !!! Frigo fiche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ACF327A-2746-5FD2-856A-A1D00A1B9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82" y="890637"/>
            <a:ext cx="4246702" cy="58388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B22B3CE-C490-6AC0-45B4-5F572927A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019201"/>
            <a:ext cx="4246702" cy="565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822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635</Words>
  <Application>Microsoft Office PowerPoint</Application>
  <PresentationFormat>Diavoorstelling (4:3)</PresentationFormat>
  <Paragraphs>91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Arial</vt:lpstr>
      <vt:lpstr>Comic Sans MS</vt:lpstr>
      <vt:lpstr>Trebuchet MS</vt:lpstr>
      <vt:lpstr>Wingdings</vt:lpstr>
      <vt:lpstr>Wingdings 3</vt:lpstr>
      <vt:lpstr>Facet</vt:lpstr>
      <vt:lpstr>Klasinformatie  Welkom in 3KA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Belangrijke info + data !!! Frigo fiche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Klasinformatie  Welkom in 3KA</dc:title>
  <dc:creator>Annelie</dc:creator>
  <cp:lastModifiedBy>Annelie Bursens</cp:lastModifiedBy>
  <cp:revision>30</cp:revision>
  <dcterms:created xsi:type="dcterms:W3CDTF">2020-08-25T09:21:54Z</dcterms:created>
  <dcterms:modified xsi:type="dcterms:W3CDTF">2024-10-30T09:28:41Z</dcterms:modified>
</cp:coreProperties>
</file>